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5" r:id="rId1"/>
  </p:sldMasterIdLst>
  <p:notesMasterIdLst>
    <p:notesMasterId r:id="rId10"/>
  </p:notesMasterIdLst>
  <p:handoutMasterIdLst>
    <p:handoutMasterId r:id="rId11"/>
  </p:handoutMasterIdLst>
  <p:sldIdLst>
    <p:sldId id="671" r:id="rId2"/>
    <p:sldId id="672" r:id="rId3"/>
    <p:sldId id="673" r:id="rId4"/>
    <p:sldId id="674" r:id="rId5"/>
    <p:sldId id="266" r:id="rId6"/>
    <p:sldId id="264" r:id="rId7"/>
    <p:sldId id="682" r:id="rId8"/>
    <p:sldId id="267" r:id="rId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93" autoAdjust="0"/>
    <p:restoredTop sz="94660"/>
  </p:normalViewPr>
  <p:slideViewPr>
    <p:cSldViewPr snapToGrid="0">
      <p:cViewPr varScale="1">
        <p:scale>
          <a:sx n="102" d="100"/>
          <a:sy n="102" d="100"/>
        </p:scale>
        <p:origin x="1212" y="366"/>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98EAA53-FED2-4A15-A058-491E7C7AE20E}"/>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Life Of Christ (295)</a:t>
            </a:r>
          </a:p>
        </p:txBody>
      </p:sp>
      <p:sp>
        <p:nvSpPr>
          <p:cNvPr id="3" name="Date Placeholder 2">
            <a:extLst>
              <a:ext uri="{FF2B5EF4-FFF2-40B4-BE49-F238E27FC236}">
                <a16:creationId xmlns:a16="http://schemas.microsoft.com/office/drawing/2014/main" id="{81691210-1824-4484-92E4-6B95F24D4DFB}"/>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2/2/2022 pm</a:t>
            </a:r>
          </a:p>
        </p:txBody>
      </p:sp>
      <p:sp>
        <p:nvSpPr>
          <p:cNvPr id="4" name="Footer Placeholder 3">
            <a:extLst>
              <a:ext uri="{FF2B5EF4-FFF2-40B4-BE49-F238E27FC236}">
                <a16:creationId xmlns:a16="http://schemas.microsoft.com/office/drawing/2014/main" id="{D1C39B4C-9714-42A2-90A9-622BEDB0E95D}"/>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8F0BEB25-DE28-48FD-8D3F-5AD42B8385BB}"/>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5E9D8D4C-A533-40FE-A79B-EF4208CDD21C}"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258933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(295)</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2/2/2022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626F4D0B-DF96-46C4-B835-81155B07EE3A}" type="slidenum">
              <a:rPr lang="en-US" smtClean="0"/>
              <a:t>‹#›</a:t>
            </a:fld>
            <a:endParaRPr lang="en-US"/>
          </a:p>
        </p:txBody>
      </p:sp>
    </p:spTree>
    <p:extLst>
      <p:ext uri="{BB962C8B-B14F-4D97-AF65-F5344CB8AC3E}">
        <p14:creationId xmlns:p14="http://schemas.microsoft.com/office/powerpoint/2010/main" val="3592861963"/>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41A1BFB-95D9-41DA-A621-4A471B466F1A}" type="datetime1">
              <a:rPr lang="en-US" smtClean="0"/>
              <a:t>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08591652"/>
      </p:ext>
    </p:extLst>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080681D-6C6E-4E80-B10F-B09E3AD1D10C}" type="datetime1">
              <a:rPr lang="en-US" smtClean="0"/>
              <a:t>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55120291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080681D-6C6E-4E80-B10F-B09E3AD1D10C}" type="datetime1">
              <a:rPr lang="en-US" smtClean="0"/>
              <a:t>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448796533"/>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17649"/>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454530" y="3765449"/>
            <a:ext cx="5449871"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080681D-6C6E-4E80-B10F-B09E3AD1D10C}" type="datetime1">
              <a:rPr lang="en-US" smtClean="0"/>
              <a:t>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
        <p:nvSpPr>
          <p:cNvPr id="9" name="TextBox 8"/>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
        <p:nvSpPr>
          <p:cNvPr id="13" name="TextBox 12"/>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361333217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80681D-6C6E-4E80-B10F-B09E3AD1D10C}" type="datetime1">
              <a:rPr lang="en-US" smtClean="0"/>
              <a:t>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36756204"/>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80681D-6C6E-4E80-B10F-B09E3AD1D10C}" type="datetime1">
              <a:rPr lang="en-US" smtClean="0"/>
              <a:t>2/4/2022</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263059349"/>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B868114-D8BF-4775-ABC5-1A2DA959E72F}" type="datetimeFigureOut">
              <a:rPr lang="en-US" smtClean="0"/>
              <a:t>2/4/2022</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06BEEF-10DB-4F81-8EAC-5649AE6DEC15}" type="slidenum">
              <a:rPr lang="en-US" smtClean="0"/>
              <a:t>‹#›</a:t>
            </a:fld>
            <a:endParaRPr lang="en-US"/>
          </a:p>
        </p:txBody>
      </p:sp>
    </p:spTree>
    <p:extLst>
      <p:ext uri="{BB962C8B-B14F-4D97-AF65-F5344CB8AC3E}">
        <p14:creationId xmlns:p14="http://schemas.microsoft.com/office/powerpoint/2010/main" val="9442013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0422A1-C9B2-4C50-8966-439F8856C74D}" type="datetime1">
              <a:rPr lang="en-US" smtClean="0"/>
              <a:t>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911134313"/>
      </p:ext>
    </p:extLst>
  </p:cSld>
  <p:clrMapOvr>
    <a:masterClrMapping/>
  </p:clrMapOvr>
  <p:transition spd="slow">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8A6944-FEF1-4525-9D32-4FD05524128F}" type="datetime1">
              <a:rPr lang="en-US" smtClean="0"/>
              <a:t>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765072686"/>
      </p:ext>
    </p:extLst>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C42F22-309E-4E2B-B9EB-6ADE47EC3DCE}" type="datetime1">
              <a:rPr lang="en-US" smtClean="0"/>
              <a:t>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573097674"/>
      </p:ext>
    </p:extLst>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20CC8AA-70BC-48AB-9BA2-E78B4B082A8A}" type="datetime1">
              <a:rPr lang="en-US" smtClean="0"/>
              <a:t>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343292370"/>
      </p:ext>
    </p:extLst>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8364799-2C8C-4578-A3C7-47B9C928B857}" type="datetime1">
              <a:rPr lang="en-US" smtClean="0"/>
              <a:t>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944974076"/>
      </p:ext>
    </p:extLst>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81DD25-693A-4C48-9608-CF199190EA06}" type="datetime1">
              <a:rPr lang="en-US" smtClean="0"/>
              <a:t>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861862308"/>
      </p:ext>
    </p:extLst>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09CA57D1-5211-4B82-948C-BF85FAC50B2C}" type="datetime1">
              <a:rPr lang="en-US" smtClean="0"/>
              <a:t>2/4/2022</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419338022"/>
      </p:ext>
    </p:extLst>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BE1C3A8-0516-41F2-AF45-C68129C339A1}" type="datetime1">
              <a:rPr lang="en-US" smtClean="0"/>
              <a:t>2/4/2022</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046965285"/>
      </p:ext>
    </p:extLst>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E2A14D63-933F-47E6-B249-CA5E92A76DDE}" type="datetime1">
              <a:rPr lang="en-US" smtClean="0"/>
              <a:t>2/4/2022</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53229685"/>
      </p:ext>
    </p:extLst>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8FEFF2F-04C1-475B-A023-25A4BFE07568}" type="datetime1">
              <a:rPr lang="en-US" smtClean="0"/>
              <a:t>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690397982"/>
      </p:ext>
    </p:extLst>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B868114-D8BF-4775-ABC5-1A2DA959E72F}" type="datetimeFigureOut">
              <a:rPr lang="en-US" smtClean="0"/>
              <a:t>2/4/2022</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E606BEEF-10DB-4F81-8EAC-5649AE6DEC15}" type="slidenum">
              <a:rPr lang="en-US" smtClean="0"/>
              <a:t>‹#›</a:t>
            </a:fld>
            <a:endParaRPr lang="en-US"/>
          </a:p>
        </p:txBody>
      </p:sp>
    </p:spTree>
    <p:extLst>
      <p:ext uri="{BB962C8B-B14F-4D97-AF65-F5344CB8AC3E}">
        <p14:creationId xmlns:p14="http://schemas.microsoft.com/office/powerpoint/2010/main" val="3750727983"/>
      </p:ext>
    </p:extLst>
  </p:cSld>
  <p:clrMap bg1="dk1" tx1="lt1" bg2="dk2" tx2="lt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 id="2147483762" r:id="rId17"/>
  </p:sldLayoutIdLst>
  <p:transition spd="slow">
    <p:fade thruBlk="1"/>
  </p:transition>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8229" y="183728"/>
            <a:ext cx="6948202" cy="3477875"/>
          </a:xfrm>
        </p:spPr>
        <p:txBody>
          <a:bodyPr wrap="square">
            <a:spAutoFit/>
          </a:bodyPr>
          <a:lstStyle/>
          <a:p>
            <a:r>
              <a:rPr lang="en-US" sz="4400" dirty="0">
                <a:solidFill>
                  <a:schemeClr val="tx1"/>
                </a:solidFill>
              </a:rPr>
              <a:t>LESSON 17:</a:t>
            </a:r>
            <a:br>
              <a:rPr lang="en-US" sz="4400" dirty="0">
                <a:solidFill>
                  <a:schemeClr val="tx1"/>
                </a:solidFill>
              </a:rPr>
            </a:br>
            <a:r>
              <a:rPr lang="en-US" sz="4400" dirty="0">
                <a:solidFill>
                  <a:schemeClr val="tx1"/>
                </a:solidFill>
              </a:rPr>
              <a:t>The Life Of Christ – Ten Lepers Healed and Concerning the Kingdom</a:t>
            </a:r>
          </a:p>
        </p:txBody>
      </p:sp>
      <p:sp>
        <p:nvSpPr>
          <p:cNvPr id="3" name="Subtitle 2"/>
          <p:cNvSpPr>
            <a:spLocks noGrp="1"/>
          </p:cNvSpPr>
          <p:nvPr>
            <p:ph type="subTitle" idx="1"/>
          </p:nvPr>
        </p:nvSpPr>
        <p:spPr>
          <a:xfrm>
            <a:off x="1781174" y="3661603"/>
            <a:ext cx="6858000" cy="1513235"/>
          </a:xfrm>
        </p:spPr>
        <p:txBody>
          <a:bodyPr>
            <a:spAutoFit/>
          </a:bodyPr>
          <a:lstStyle/>
          <a:p>
            <a:pPr algn="r"/>
            <a:r>
              <a:rPr lang="en-US" sz="4800" dirty="0">
                <a:solidFill>
                  <a:schemeClr val="tx1"/>
                </a:solidFill>
              </a:rPr>
              <a:t>Luke 17:11-37</a:t>
            </a:r>
          </a:p>
          <a:p>
            <a:pPr algn="r"/>
            <a:r>
              <a:rPr lang="en-US" sz="3600" dirty="0">
                <a:solidFill>
                  <a:schemeClr val="tx1"/>
                </a:solidFill>
              </a:rPr>
              <a:t> February 2, 2022</a:t>
            </a:r>
          </a:p>
        </p:txBody>
      </p:sp>
      <p:sp>
        <p:nvSpPr>
          <p:cNvPr id="4" name="Slide Number Placeholder 3"/>
          <p:cNvSpPr>
            <a:spLocks noGrp="1"/>
          </p:cNvSpPr>
          <p:nvPr>
            <p:ph type="sldNum" sz="quarter" idx="12"/>
          </p:nvPr>
        </p:nvSpPr>
        <p:spPr/>
        <p:txBody>
          <a:bodyPr/>
          <a:lstStyle/>
          <a:p>
            <a:pPr defTabSz="457200">
              <a:defRPr/>
            </a:pPr>
            <a:fld id="{5951F227-E1D8-443B-A186-C40DF9C0D22F}" type="slidenum">
              <a:rPr lang="en-US" sz="2800">
                <a:solidFill>
                  <a:schemeClr val="tx1"/>
                </a:solidFill>
                <a:latin typeface="Century Gothic" panose="020B0502020202020204" pitchFamily="34" charset="0"/>
              </a:rPr>
              <a:pPr defTabSz="457200">
                <a:defRPr/>
              </a:pPr>
              <a:t>1</a:t>
            </a:fld>
            <a:endParaRPr lang="en-US" sz="2800"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910499728"/>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p:txBody>
          <a:bodyPr>
            <a:spAutoFit/>
          </a:bodyPr>
          <a:lstStyle/>
          <a:p>
            <a:r>
              <a:rPr lang="en-US" dirty="0">
                <a:solidFill>
                  <a:schemeClr val="tx1"/>
                </a:solidFill>
              </a:rPr>
              <a:t>Concerning the Kingdom</a:t>
            </a:r>
            <a:br>
              <a:rPr lang="en-US" dirty="0">
                <a:solidFill>
                  <a:schemeClr val="tx1"/>
                </a:solidFill>
              </a:rPr>
            </a:br>
            <a:r>
              <a:rPr lang="en-US" dirty="0">
                <a:solidFill>
                  <a:schemeClr val="tx1"/>
                </a:solidFill>
              </a:rPr>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201888" y="1787261"/>
            <a:ext cx="8763001" cy="5047536"/>
          </a:xfrm>
        </p:spPr>
        <p:txBody>
          <a:bodyPr>
            <a:spAutoFit/>
          </a:bodyPr>
          <a:lstStyle/>
          <a:p>
            <a:pPr marL="0" indent="0">
              <a:spcBef>
                <a:spcPts val="0"/>
              </a:spcBef>
              <a:buNone/>
            </a:pPr>
            <a:r>
              <a:rPr lang="en-US" sz="2300" dirty="0"/>
              <a:t>Luke 17:20-21, </a:t>
            </a:r>
            <a:r>
              <a:rPr lang="en-US" sz="2300" i="1" dirty="0"/>
              <a:t>“And being asked by the Pharisees when the kingdom of God cometh, he answered them and said, The kingdom of God cometh not with observation: neither shall they say, Lo, here! or, there! for lo, </a:t>
            </a:r>
            <a:r>
              <a:rPr lang="en-US" sz="2300" b="1" i="1" u="sng" dirty="0"/>
              <a:t>the kingdom of God is within you</a:t>
            </a:r>
            <a:r>
              <a:rPr lang="en-US" sz="2300" i="1" dirty="0"/>
              <a:t>.”</a:t>
            </a:r>
          </a:p>
          <a:p>
            <a:pPr>
              <a:spcBef>
                <a:spcPts val="0"/>
              </a:spcBef>
            </a:pPr>
            <a:r>
              <a:rPr lang="en-US" sz="2300" dirty="0"/>
              <a:t>The Pharisees did not understand the true nature of the Messianic kingdom.</a:t>
            </a:r>
          </a:p>
          <a:p>
            <a:pPr>
              <a:spcBef>
                <a:spcPts val="0"/>
              </a:spcBef>
            </a:pPr>
            <a:r>
              <a:rPr lang="en-US" sz="2300" dirty="0"/>
              <a:t>“When an earthly prince visits different parts of his territories, he does it with pomp. His movements attract observation, and become the common topic of conversation.” (Barnes’ Notes)</a:t>
            </a:r>
          </a:p>
          <a:p>
            <a:pPr>
              <a:spcBef>
                <a:spcPts val="0"/>
              </a:spcBef>
            </a:pPr>
            <a:r>
              <a:rPr lang="en-US" sz="2300" dirty="0"/>
              <a:t>This does not mean there would be no evidence of the coming kingdom. (cf. Isaiah 2:2-3; Mark 9:1;</a:t>
            </a:r>
            <a:br>
              <a:rPr lang="en-US" sz="2300" dirty="0"/>
            </a:br>
            <a:r>
              <a:rPr lang="en-US" sz="2300" dirty="0"/>
              <a:t>Colossians 1:13; Hebrews 12:28)</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defTabSz="457200">
              <a:defRPr/>
            </a:pPr>
            <a:fld id="{5951F227-E1D8-443B-A186-C40DF9C0D22F}" type="slidenum">
              <a:rPr lang="en-US">
                <a:solidFill>
                  <a:schemeClr val="tx1"/>
                </a:solidFill>
                <a:latin typeface="Century Gothic" panose="020B0502020202020204"/>
              </a:rPr>
              <a:pPr defTabSz="457200">
                <a:defRPr/>
              </a:pPr>
              <a:t>2</a:t>
            </a:fld>
            <a:endParaRPr lang="en-US" dirty="0">
              <a:solidFill>
                <a:schemeClr val="tx1"/>
              </a:solidFill>
              <a:latin typeface="Century Gothic" panose="020B0502020202020204"/>
            </a:endParaRPr>
          </a:p>
        </p:txBody>
      </p:sp>
    </p:spTree>
    <p:extLst>
      <p:ext uri="{BB962C8B-B14F-4D97-AF65-F5344CB8AC3E}">
        <p14:creationId xmlns:p14="http://schemas.microsoft.com/office/powerpoint/2010/main" val="35171537"/>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p:txBody>
          <a:bodyPr>
            <a:spAutoFit/>
          </a:bodyPr>
          <a:lstStyle/>
          <a:p>
            <a:r>
              <a:rPr lang="en-US" dirty="0">
                <a:solidFill>
                  <a:schemeClr val="tx1"/>
                </a:solidFill>
              </a:rPr>
              <a:t>Concerning the Kingdom</a:t>
            </a:r>
            <a:br>
              <a:rPr lang="en-US" dirty="0">
                <a:solidFill>
                  <a:schemeClr val="tx1"/>
                </a:solidFill>
              </a:rPr>
            </a:br>
            <a:r>
              <a:rPr lang="en-US" dirty="0">
                <a:solidFill>
                  <a:schemeClr val="tx1"/>
                </a:solidFill>
              </a:rPr>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211315" y="1818197"/>
            <a:ext cx="8763001" cy="4919295"/>
          </a:xfrm>
        </p:spPr>
        <p:txBody>
          <a:bodyPr>
            <a:spAutoFit/>
          </a:bodyPr>
          <a:lstStyle/>
          <a:p>
            <a:pPr marL="0" indent="0">
              <a:buNone/>
            </a:pPr>
            <a:r>
              <a:rPr lang="en-US" dirty="0"/>
              <a:t>Luke 17:20-21, </a:t>
            </a:r>
            <a:r>
              <a:rPr lang="en-US" i="1" dirty="0"/>
              <a:t>“</a:t>
            </a:r>
            <a:r>
              <a:rPr lang="en-US" b="1" i="1" u="sng" dirty="0"/>
              <a:t>the kingdom of God is within you</a:t>
            </a:r>
            <a:r>
              <a:rPr lang="en-US" i="1" dirty="0"/>
              <a:t>.”</a:t>
            </a:r>
          </a:p>
          <a:p>
            <a:pPr marL="0" indent="0">
              <a:buNone/>
            </a:pPr>
            <a:r>
              <a:rPr lang="en-US" dirty="0"/>
              <a:t>Romans 14:17, </a:t>
            </a:r>
            <a:r>
              <a:rPr lang="en-US" i="1" dirty="0"/>
              <a:t>“… the kingdom of God is not eating and drinking, but righteousness and peace and joy in the Holy Spirit”</a:t>
            </a:r>
          </a:p>
          <a:p>
            <a:r>
              <a:rPr lang="en-US" dirty="0"/>
              <a:t>The kingdom is made up of more than eating, or not eating, certain meats. When we try to satisfy our own selfish desires, we act contrary to our purpose in Christ. Serving Christ has nothing to do with either abstaining from or eating meat. Of what then does the kingdom consist?</a:t>
            </a:r>
          </a:p>
          <a:p>
            <a:pPr marL="0" indent="0">
              <a:buNone/>
            </a:pPr>
            <a:r>
              <a:rPr lang="en-US" dirty="0"/>
              <a:t>•	</a:t>
            </a:r>
            <a:r>
              <a:rPr lang="en-US" sz="2400" b="1" dirty="0">
                <a:effectLst>
                  <a:outerShdw blurRad="38100" dist="38100" dir="2700000" algn="tl">
                    <a:srgbClr val="000000">
                      <a:alpha val="43137"/>
                    </a:srgbClr>
                  </a:outerShdw>
                </a:effectLst>
              </a:rPr>
              <a:t>Righteousness</a:t>
            </a:r>
            <a:r>
              <a:rPr lang="en-US" dirty="0"/>
              <a:t> - right and proper conduct toward one another.</a:t>
            </a:r>
          </a:p>
          <a:p>
            <a:pPr marL="461963" indent="-461963">
              <a:buNone/>
            </a:pPr>
            <a:r>
              <a:rPr lang="en-US" dirty="0"/>
              <a:t>•	</a:t>
            </a:r>
            <a:r>
              <a:rPr lang="en-US" sz="2400" b="1" dirty="0">
                <a:effectLst>
                  <a:outerShdw blurRad="38100" dist="38100" dir="2700000" algn="tl">
                    <a:srgbClr val="000000">
                      <a:alpha val="43137"/>
                    </a:srgbClr>
                  </a:outerShdw>
                </a:effectLst>
              </a:rPr>
              <a:t>Peace</a:t>
            </a:r>
            <a:r>
              <a:rPr lang="en-US" dirty="0"/>
              <a:t> - consideration of my brother. Actions that will ensure peace among brethren and with God.</a:t>
            </a:r>
          </a:p>
          <a:p>
            <a:pPr marL="461963" indent="-461963">
              <a:buNone/>
            </a:pPr>
            <a:r>
              <a:rPr lang="en-US" dirty="0"/>
              <a:t>•	</a:t>
            </a:r>
            <a:r>
              <a:rPr lang="en-US" sz="2400" b="1" dirty="0">
                <a:effectLst>
                  <a:outerShdw blurRad="38100" dist="38100" dir="2700000" algn="tl">
                    <a:srgbClr val="000000">
                      <a:alpha val="43137"/>
                    </a:srgbClr>
                  </a:outerShdw>
                </a:effectLst>
              </a:rPr>
              <a:t>Joy</a:t>
            </a:r>
            <a:r>
              <a:rPr lang="en-US" dirty="0"/>
              <a:t> - our concern for others results in joy--for them, and for us--instead of grief.</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defTabSz="457200">
              <a:defRPr/>
            </a:pPr>
            <a:fld id="{5951F227-E1D8-443B-A186-C40DF9C0D22F}" type="slidenum">
              <a:rPr lang="en-US">
                <a:solidFill>
                  <a:schemeClr val="tx1"/>
                </a:solidFill>
                <a:latin typeface="Century Gothic" panose="020B0502020202020204"/>
              </a:rPr>
              <a:pPr defTabSz="457200">
                <a:defRPr/>
              </a:pPr>
              <a:t>3</a:t>
            </a:fld>
            <a:endParaRPr lang="en-US" dirty="0">
              <a:solidFill>
                <a:schemeClr val="tx1"/>
              </a:solidFill>
              <a:latin typeface="Century Gothic" panose="020B0502020202020204"/>
            </a:endParaRPr>
          </a:p>
        </p:txBody>
      </p:sp>
    </p:spTree>
    <p:extLst>
      <p:ext uri="{BB962C8B-B14F-4D97-AF65-F5344CB8AC3E}">
        <p14:creationId xmlns:p14="http://schemas.microsoft.com/office/powerpoint/2010/main" val="2668542109"/>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p:txBody>
          <a:bodyPr>
            <a:spAutoFit/>
          </a:bodyPr>
          <a:lstStyle/>
          <a:p>
            <a:r>
              <a:rPr lang="en-US" dirty="0">
                <a:solidFill>
                  <a:schemeClr val="tx1"/>
                </a:solidFill>
              </a:rPr>
              <a:t>Concerning the Kingdom</a:t>
            </a:r>
            <a:br>
              <a:rPr lang="en-US" dirty="0">
                <a:solidFill>
                  <a:schemeClr val="tx1"/>
                </a:solidFill>
              </a:rPr>
            </a:br>
            <a:r>
              <a:rPr lang="en-US" dirty="0">
                <a:solidFill>
                  <a:schemeClr val="tx1"/>
                </a:solidFill>
              </a:rPr>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192461" y="1853250"/>
            <a:ext cx="8763001" cy="4770537"/>
          </a:xfrm>
        </p:spPr>
        <p:txBody>
          <a:bodyPr>
            <a:spAutoFit/>
          </a:bodyPr>
          <a:lstStyle/>
          <a:p>
            <a:pPr marL="0" indent="0">
              <a:spcBef>
                <a:spcPts val="0"/>
              </a:spcBef>
              <a:buNone/>
            </a:pPr>
            <a:r>
              <a:rPr lang="en-US" sz="2400" dirty="0"/>
              <a:t>Luke 17:20-21, </a:t>
            </a:r>
            <a:r>
              <a:rPr lang="en-US" sz="2400" i="1" dirty="0"/>
              <a:t>“</a:t>
            </a:r>
            <a:r>
              <a:rPr lang="en-US" sz="2400" b="1" i="1" u="sng" dirty="0"/>
              <a:t>the kingdom of God is within you</a:t>
            </a:r>
            <a:r>
              <a:rPr lang="en-US" sz="2400" i="1" dirty="0"/>
              <a:t>.”</a:t>
            </a:r>
          </a:p>
          <a:p>
            <a:pPr marL="0" indent="0">
              <a:spcBef>
                <a:spcPts val="0"/>
              </a:spcBef>
              <a:buNone/>
            </a:pPr>
            <a:r>
              <a:rPr lang="en-US" sz="3200" i="1" dirty="0">
                <a:effectLst>
                  <a:outerShdw blurRad="38100" dist="38100" dir="2700000" algn="tl">
                    <a:srgbClr val="000000">
                      <a:alpha val="43137"/>
                    </a:srgbClr>
                  </a:outerShdw>
                </a:effectLst>
              </a:rPr>
              <a:t>This is the principal teaching of the gospel!</a:t>
            </a:r>
            <a:br>
              <a:rPr lang="en-US" sz="3200" i="1" dirty="0">
                <a:effectLst>
                  <a:outerShdw blurRad="38100" dist="38100" dir="2700000" algn="tl">
                    <a:srgbClr val="000000">
                      <a:alpha val="43137"/>
                    </a:srgbClr>
                  </a:outerShdw>
                </a:effectLst>
              </a:rPr>
            </a:br>
            <a:r>
              <a:rPr lang="en-US" sz="3200" i="1" dirty="0">
                <a:effectLst>
                  <a:outerShdw blurRad="38100" dist="38100" dir="2700000" algn="tl">
                    <a:srgbClr val="000000">
                      <a:alpha val="43137"/>
                    </a:srgbClr>
                  </a:outerShdw>
                </a:effectLst>
              </a:rPr>
              <a:t>Titus 2:12</a:t>
            </a:r>
          </a:p>
          <a:p>
            <a:pPr marL="0" indent="0">
              <a:spcBef>
                <a:spcPts val="0"/>
              </a:spcBef>
              <a:buNone/>
            </a:pPr>
            <a:r>
              <a:rPr lang="en-US" sz="2400" dirty="0"/>
              <a:t>1 Corinthians 4:20, </a:t>
            </a:r>
            <a:r>
              <a:rPr lang="en-US" sz="2400" i="1" dirty="0"/>
              <a:t>“… the kingdom of God is not in word but in power” Changed lives!</a:t>
            </a:r>
            <a:r>
              <a:rPr lang="en-US" sz="2400" dirty="0"/>
              <a:t> (cf. 1 Corinthians 6:9-11)</a:t>
            </a:r>
          </a:p>
          <a:p>
            <a:pPr marL="0" indent="0">
              <a:spcBef>
                <a:spcPts val="0"/>
              </a:spcBef>
              <a:buNone/>
            </a:pPr>
            <a:endParaRPr lang="en-US" sz="2400" i="1" dirty="0"/>
          </a:p>
          <a:p>
            <a:pPr marL="0" indent="0">
              <a:spcBef>
                <a:spcPts val="0"/>
              </a:spcBef>
              <a:buNone/>
            </a:pPr>
            <a:r>
              <a:rPr lang="en-US" sz="2400" dirty="0"/>
              <a:t>John 18:35-36, </a:t>
            </a:r>
            <a:r>
              <a:rPr lang="en-US" sz="2400" i="1" dirty="0"/>
              <a:t>“Pilate answered, Am I a Jew? Thine own nation and the chief priests delivered thee unto me: what hast thou done? Jesus answered, My kingdom is not of this world: if my kingdom were of this world, then would my servants fight, that I should not be delivered to the Jews: but now is my kingdom not from hence.”</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defTabSz="457200">
              <a:defRPr/>
            </a:pPr>
            <a:fld id="{5951F227-E1D8-443B-A186-C40DF9C0D22F}" type="slidenum">
              <a:rPr lang="en-US">
                <a:solidFill>
                  <a:schemeClr val="tx1"/>
                </a:solidFill>
                <a:latin typeface="Century Gothic" panose="020B0502020202020204"/>
              </a:rPr>
              <a:pPr defTabSz="457200">
                <a:defRPr/>
              </a:pPr>
              <a:t>4</a:t>
            </a:fld>
            <a:endParaRPr lang="en-US" dirty="0">
              <a:solidFill>
                <a:schemeClr val="tx1"/>
              </a:solidFill>
              <a:latin typeface="Century Gothic" panose="020B0502020202020204"/>
            </a:endParaRPr>
          </a:p>
        </p:txBody>
      </p:sp>
    </p:spTree>
    <p:extLst>
      <p:ext uri="{BB962C8B-B14F-4D97-AF65-F5344CB8AC3E}">
        <p14:creationId xmlns:p14="http://schemas.microsoft.com/office/powerpoint/2010/main" val="3589775980"/>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0379" y="1651014"/>
            <a:ext cx="8686800" cy="5047536"/>
          </a:xfrm>
        </p:spPr>
        <p:txBody>
          <a:bodyPr>
            <a:spAutoFit/>
          </a:bodyPr>
          <a:lstStyle/>
          <a:p>
            <a:pPr marL="0" indent="0">
              <a:buNone/>
            </a:pPr>
            <a:r>
              <a:rPr lang="en-US" sz="2800" b="1" dirty="0"/>
              <a:t>Spiritual kingdom. (The Church)</a:t>
            </a:r>
          </a:p>
          <a:p>
            <a:pPr lvl="1">
              <a:buFont typeface="Arial" panose="020B0604020202020204" pitchFamily="34" charset="0"/>
              <a:buChar char="•"/>
            </a:pPr>
            <a:r>
              <a:rPr lang="en-US" sz="2400" dirty="0"/>
              <a:t>Jesus promised to establish such a kingdom and the apostles were to be in it. cf. Matthew 16:18-19;</a:t>
            </a:r>
            <a:br>
              <a:rPr lang="en-US" sz="2400" dirty="0"/>
            </a:br>
            <a:r>
              <a:rPr lang="en-US" sz="2400" dirty="0"/>
              <a:t>Mark 9:1</a:t>
            </a:r>
          </a:p>
          <a:p>
            <a:r>
              <a:rPr lang="en-US" sz="4000" b="1" i="1" dirty="0">
                <a:latin typeface="Arial Unicode MS" pitchFamily="34" charset="-128"/>
                <a:ea typeface="Arial Unicode MS" pitchFamily="34" charset="-128"/>
                <a:cs typeface="Arial Unicode MS" pitchFamily="34" charset="-128"/>
              </a:rPr>
              <a:t> </a:t>
            </a:r>
            <a:r>
              <a:rPr lang="en-US" sz="3900" b="1" i="1" dirty="0">
                <a:latin typeface="Arial Unicode MS" pitchFamily="34" charset="-128"/>
                <a:ea typeface="Arial Unicode MS" pitchFamily="34" charset="-128"/>
                <a:cs typeface="Arial Unicode MS" pitchFamily="34" charset="-128"/>
              </a:rPr>
              <a:t>Preached</a:t>
            </a:r>
            <a:r>
              <a:rPr lang="en-US" sz="3900" i="1" dirty="0">
                <a:latin typeface="Arial Unicode MS" pitchFamily="34" charset="-128"/>
                <a:ea typeface="Arial Unicode MS" pitchFamily="34" charset="-128"/>
                <a:cs typeface="Arial Unicode MS" pitchFamily="34" charset="-128"/>
              </a:rPr>
              <a:t> “</a:t>
            </a:r>
            <a:r>
              <a:rPr lang="en-US" sz="3900" b="1" i="1" dirty="0">
                <a:latin typeface="Arial Unicode MS" pitchFamily="34" charset="-128"/>
                <a:ea typeface="Arial Unicode MS" pitchFamily="34" charset="-128"/>
                <a:cs typeface="Arial Unicode MS" pitchFamily="34" charset="-128"/>
              </a:rPr>
              <a:t>at hand</a:t>
            </a:r>
            <a:r>
              <a:rPr lang="en-US" sz="3900" i="1" dirty="0">
                <a:latin typeface="Arial Unicode MS" pitchFamily="34" charset="-128"/>
                <a:ea typeface="Arial Unicode MS" pitchFamily="34" charset="-128"/>
                <a:cs typeface="Arial Unicode MS" pitchFamily="34" charset="-128"/>
              </a:rPr>
              <a:t>” </a:t>
            </a:r>
            <a:r>
              <a:rPr lang="en-US" sz="3900" dirty="0">
                <a:latin typeface="Arial Unicode MS" pitchFamily="34" charset="-128"/>
                <a:ea typeface="Arial Unicode MS" pitchFamily="34" charset="-128"/>
                <a:cs typeface="Arial Unicode MS" pitchFamily="34" charset="-128"/>
              </a:rPr>
              <a:t>by:</a:t>
            </a:r>
          </a:p>
          <a:p>
            <a:pPr lvl="1">
              <a:buFont typeface="Arial" panose="020B0604020202020204" pitchFamily="34" charset="0"/>
              <a:buChar char="•"/>
            </a:pPr>
            <a:r>
              <a:rPr lang="en-US" sz="3300" dirty="0">
                <a:latin typeface="Arial Unicode MS" pitchFamily="34" charset="-128"/>
                <a:ea typeface="Arial Unicode MS" pitchFamily="34" charset="-128"/>
                <a:cs typeface="Arial Unicode MS" pitchFamily="34" charset="-128"/>
              </a:rPr>
              <a:t>John the Baptist. Matthew 3:2</a:t>
            </a:r>
          </a:p>
          <a:p>
            <a:pPr lvl="1">
              <a:buFont typeface="Arial" panose="020B0604020202020204" pitchFamily="34" charset="0"/>
              <a:buChar char="•"/>
            </a:pPr>
            <a:r>
              <a:rPr lang="en-US" sz="3300" dirty="0">
                <a:latin typeface="Arial Unicode MS" pitchFamily="34" charset="-128"/>
                <a:ea typeface="Arial Unicode MS" pitchFamily="34" charset="-128"/>
                <a:cs typeface="Arial Unicode MS" pitchFamily="34" charset="-128"/>
              </a:rPr>
              <a:t>Jesus. Matthew 4:17</a:t>
            </a:r>
          </a:p>
          <a:p>
            <a:pPr lvl="1">
              <a:buFont typeface="Arial" panose="020B0604020202020204" pitchFamily="34" charset="0"/>
              <a:buChar char="•"/>
            </a:pPr>
            <a:r>
              <a:rPr lang="en-US" sz="3300" dirty="0">
                <a:latin typeface="Arial Unicode MS" pitchFamily="34" charset="-128"/>
                <a:ea typeface="Arial Unicode MS" pitchFamily="34" charset="-128"/>
                <a:cs typeface="Arial Unicode MS" pitchFamily="34" charset="-128"/>
              </a:rPr>
              <a:t>The apostles. Matthew 10:7</a:t>
            </a:r>
          </a:p>
          <a:p>
            <a:pPr lvl="1">
              <a:buFont typeface="Arial" panose="020B0604020202020204" pitchFamily="34" charset="0"/>
              <a:buChar char="•"/>
            </a:pPr>
            <a:r>
              <a:rPr lang="en-US" sz="3300" dirty="0">
                <a:latin typeface="Arial Unicode MS" pitchFamily="34" charset="-128"/>
                <a:ea typeface="Arial Unicode MS" pitchFamily="34" charset="-128"/>
                <a:cs typeface="Arial Unicode MS" pitchFamily="34" charset="-128"/>
              </a:rPr>
              <a:t>The seventy. Luke 10:9</a:t>
            </a:r>
            <a:endParaRPr lang="en-US" sz="2400" dirty="0"/>
          </a:p>
        </p:txBody>
      </p:sp>
      <p:sp>
        <p:nvSpPr>
          <p:cNvPr id="2" name="Title 1"/>
          <p:cNvSpPr>
            <a:spLocks noGrp="1"/>
          </p:cNvSpPr>
          <p:nvPr>
            <p:ph type="title"/>
          </p:nvPr>
        </p:nvSpPr>
        <p:spPr>
          <a:xfrm>
            <a:off x="457200" y="150444"/>
            <a:ext cx="7055380" cy="1400530"/>
          </a:xfrm>
        </p:spPr>
        <p:txBody>
          <a:bodyPr>
            <a:spAutoFit/>
          </a:bodyPr>
          <a:lstStyle/>
          <a:p>
            <a:r>
              <a:rPr lang="en-US" dirty="0">
                <a:solidFill>
                  <a:schemeClr val="tx1"/>
                </a:solidFill>
              </a:rPr>
              <a:t>The Nature Of The Kingdom</a:t>
            </a:r>
          </a:p>
        </p:txBody>
      </p:sp>
      <p:sp>
        <p:nvSpPr>
          <p:cNvPr id="4" name="Slide Number Placeholder 3"/>
          <p:cNvSpPr>
            <a:spLocks noGrp="1"/>
          </p:cNvSpPr>
          <p:nvPr>
            <p:ph type="sldNum" sz="quarter" idx="12"/>
          </p:nvPr>
        </p:nvSpPr>
        <p:spPr/>
        <p:txBody>
          <a:bodyPr/>
          <a:lstStyle/>
          <a:p>
            <a:fld id="{4B1D3969-4077-416A-9D90-6287950C0B81}" type="slidenum">
              <a:rPr lang="en-US" smtClean="0">
                <a:solidFill>
                  <a:schemeClr val="tx1"/>
                </a:solidFill>
              </a:rPr>
              <a:t>5</a:t>
            </a:fld>
            <a:endParaRPr lang="en-US" dirty="0">
              <a:solidFill>
                <a:schemeClr val="tx1"/>
              </a:solidFill>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p:cTn id="1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2"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childTnLst>
                                </p:cTn>
                              </p:par>
                              <p:par>
                                <p:cTn id="19" presetID="23" presetClass="entr" presetSubtype="16"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childTnLst>
                                </p:cTn>
                              </p:par>
                              <p:par>
                                <p:cTn id="23" presetID="23" presetClass="entr" presetSubtype="16"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4" end="4"/>
                                            </p:txEl>
                                          </p:spTgt>
                                        </p:tgtEl>
                                        <p:attrNameLst>
                                          <p:attrName>ppt_h</p:attrName>
                                        </p:attrNameLst>
                                      </p:cBhvr>
                                      <p:tavLst>
                                        <p:tav tm="0">
                                          <p:val>
                                            <p:fltVal val="0"/>
                                          </p:val>
                                        </p:tav>
                                        <p:tav tm="100000">
                                          <p:val>
                                            <p:strVal val="#ppt_h"/>
                                          </p:val>
                                        </p:tav>
                                      </p:tavLst>
                                    </p:anim>
                                  </p:childTnLst>
                                </p:cTn>
                              </p:par>
                              <p:par>
                                <p:cTn id="27" presetID="23" presetClass="entr" presetSubtype="16"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p:cTn id="29"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5" end="5"/>
                                            </p:txEl>
                                          </p:spTgt>
                                        </p:tgtEl>
                                        <p:attrNameLst>
                                          <p:attrName>ppt_h</p:attrName>
                                        </p:attrNameLst>
                                      </p:cBhvr>
                                      <p:tavLst>
                                        <p:tav tm="0">
                                          <p:val>
                                            <p:fltVal val="0"/>
                                          </p:val>
                                        </p:tav>
                                        <p:tav tm="100000">
                                          <p:val>
                                            <p:strVal val="#ppt_h"/>
                                          </p:val>
                                        </p:tav>
                                      </p:tavLst>
                                    </p:anim>
                                  </p:childTnLst>
                                </p:cTn>
                              </p:par>
                              <p:par>
                                <p:cTn id="31" presetID="23" presetClass="entr" presetSubtype="16"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p:cTn id="33"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6" end="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903" y="1712148"/>
            <a:ext cx="8915400" cy="3431709"/>
          </a:xfrm>
          <a:noFill/>
        </p:spPr>
        <p:txBody>
          <a:bodyPr>
            <a:spAutoFit/>
          </a:bodyPr>
          <a:lstStyle/>
          <a:p>
            <a:pPr>
              <a:buNone/>
            </a:pPr>
            <a:r>
              <a:rPr lang="en-US" sz="2400" dirty="0"/>
              <a:t>NOTE: The ministry of Christ begins and ends with teaching about the nature of the kingdom.</a:t>
            </a:r>
          </a:p>
          <a:p>
            <a:pPr>
              <a:buNone/>
            </a:pPr>
            <a:r>
              <a:rPr lang="en-US" sz="2400" b="1" dirty="0"/>
              <a:t>The Beginning Of His Ministry. John 3:1-16</a:t>
            </a:r>
            <a:endParaRPr lang="en-US" sz="2000" dirty="0"/>
          </a:p>
          <a:p>
            <a:r>
              <a:rPr lang="en-US" sz="2400" i="1" dirty="0"/>
              <a:t>“Except one be born anew, he cannot see the kingdom of God.”</a:t>
            </a:r>
            <a:r>
              <a:rPr lang="en-US" sz="2400" dirty="0"/>
              <a:t> (verse 3)</a:t>
            </a:r>
          </a:p>
          <a:p>
            <a:r>
              <a:rPr lang="en-US" sz="2400" i="1" dirty="0"/>
              <a:t> “How can a man be born when he is old? can he enter a second time into his mother's womb, and be born?”</a:t>
            </a:r>
            <a:r>
              <a:rPr lang="en-US" sz="2400" dirty="0"/>
              <a:t> (verse 4)</a:t>
            </a:r>
          </a:p>
        </p:txBody>
      </p:sp>
      <p:sp>
        <p:nvSpPr>
          <p:cNvPr id="2" name="Title 1"/>
          <p:cNvSpPr>
            <a:spLocks noGrp="1"/>
          </p:cNvSpPr>
          <p:nvPr>
            <p:ph type="title"/>
          </p:nvPr>
        </p:nvSpPr>
        <p:spPr>
          <a:xfrm>
            <a:off x="494235" y="122551"/>
            <a:ext cx="7055380" cy="1400530"/>
          </a:xfrm>
        </p:spPr>
        <p:txBody>
          <a:bodyPr>
            <a:spAutoFit/>
          </a:bodyPr>
          <a:lstStyle/>
          <a:p>
            <a:r>
              <a:rPr lang="en-US" dirty="0">
                <a:solidFill>
                  <a:schemeClr val="tx1"/>
                </a:solidFill>
              </a:rPr>
              <a:t>The Nature Of The Kingdom</a:t>
            </a:r>
          </a:p>
        </p:txBody>
      </p:sp>
      <p:sp>
        <p:nvSpPr>
          <p:cNvPr id="4" name="Slide Number Placeholder 3"/>
          <p:cNvSpPr>
            <a:spLocks noGrp="1"/>
          </p:cNvSpPr>
          <p:nvPr>
            <p:ph type="sldNum" sz="quarter" idx="12"/>
          </p:nvPr>
        </p:nvSpPr>
        <p:spPr/>
        <p:txBody>
          <a:bodyPr/>
          <a:lstStyle/>
          <a:p>
            <a:fld id="{4B1D3969-4077-416A-9D90-6287950C0B81}" type="slidenum">
              <a:rPr lang="en-US" smtClean="0">
                <a:solidFill>
                  <a:schemeClr val="tx1"/>
                </a:solidFill>
              </a:rPr>
              <a:t>6</a:t>
            </a:fld>
            <a:endParaRPr lang="en-US" dirty="0">
              <a:solidFill>
                <a:schemeClr val="tx1"/>
              </a:solidFill>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703603"/>
            <a:ext cx="8915400" cy="4298613"/>
          </a:xfrm>
          <a:noFill/>
        </p:spPr>
        <p:txBody>
          <a:bodyPr>
            <a:spAutoFit/>
          </a:bodyPr>
          <a:lstStyle/>
          <a:p>
            <a:pPr marL="0" indent="0">
              <a:buNone/>
            </a:pPr>
            <a:r>
              <a:rPr lang="en-US" sz="2400" b="1" dirty="0"/>
              <a:t>John 3:1-16</a:t>
            </a:r>
          </a:p>
          <a:p>
            <a:r>
              <a:rPr lang="en-US" sz="2400" i="1" dirty="0"/>
              <a:t>“Jesus answered, Verily, verily, I say unto thee, Except one be born of water and the Spirit, he cannot enter into the kingdom of God!”</a:t>
            </a:r>
            <a:r>
              <a:rPr lang="en-US" sz="2400" dirty="0"/>
              <a:t> (verse 5)</a:t>
            </a:r>
          </a:p>
          <a:p>
            <a:r>
              <a:rPr lang="en-US" sz="2400" i="1" dirty="0"/>
              <a:t>“That which is born of the flesh is flesh; and that which is born of the Spirit is spirit.”</a:t>
            </a:r>
            <a:r>
              <a:rPr lang="en-US" sz="2400" dirty="0"/>
              <a:t> (verse 6)</a:t>
            </a:r>
          </a:p>
          <a:p>
            <a:r>
              <a:rPr lang="en-US" sz="2400" i="1" dirty="0"/>
              <a:t>“Nicodemus answered and said unto him, How can these things be?”</a:t>
            </a:r>
            <a:r>
              <a:rPr lang="en-US" sz="2400" dirty="0"/>
              <a:t> (verse 9)</a:t>
            </a:r>
          </a:p>
          <a:p>
            <a:r>
              <a:rPr lang="en-US" sz="2400" i="1" dirty="0"/>
              <a:t>“Art thou the teacher of Israel, and understandest not these things?”</a:t>
            </a:r>
            <a:r>
              <a:rPr lang="en-US" sz="2400" dirty="0"/>
              <a:t> (verse 10)</a:t>
            </a:r>
          </a:p>
        </p:txBody>
      </p:sp>
      <p:sp>
        <p:nvSpPr>
          <p:cNvPr id="2" name="Title 1"/>
          <p:cNvSpPr>
            <a:spLocks noGrp="1"/>
          </p:cNvSpPr>
          <p:nvPr>
            <p:ph type="title"/>
          </p:nvPr>
        </p:nvSpPr>
        <p:spPr>
          <a:xfrm>
            <a:off x="494235" y="131978"/>
            <a:ext cx="7055380" cy="1400530"/>
          </a:xfrm>
        </p:spPr>
        <p:txBody>
          <a:bodyPr>
            <a:spAutoFit/>
          </a:bodyPr>
          <a:lstStyle/>
          <a:p>
            <a:r>
              <a:rPr lang="en-US" dirty="0">
                <a:solidFill>
                  <a:schemeClr val="tx1"/>
                </a:solidFill>
              </a:rPr>
              <a:t>The Nature Of The Kingdom</a:t>
            </a:r>
          </a:p>
        </p:txBody>
      </p:sp>
      <p:sp>
        <p:nvSpPr>
          <p:cNvPr id="4" name="Slide Number Placeholder 3"/>
          <p:cNvSpPr>
            <a:spLocks noGrp="1"/>
          </p:cNvSpPr>
          <p:nvPr>
            <p:ph type="sldNum" sz="quarter" idx="12"/>
          </p:nvPr>
        </p:nvSpPr>
        <p:spPr/>
        <p:txBody>
          <a:bodyPr/>
          <a:lstStyle/>
          <a:p>
            <a:fld id="{4B1D3969-4077-416A-9D90-6287950C0B81}" type="slidenum">
              <a:rPr lang="en-US" smtClean="0">
                <a:solidFill>
                  <a:schemeClr val="tx1"/>
                </a:solidFill>
              </a:rPr>
              <a:t>7</a:t>
            </a:fld>
            <a:endParaRPr lang="en-US" dirty="0">
              <a:solidFill>
                <a:schemeClr val="tx1"/>
              </a:solidFill>
            </a:endParaRPr>
          </a:p>
        </p:txBody>
      </p:sp>
    </p:spTree>
    <p:extLst>
      <p:ext uri="{BB962C8B-B14F-4D97-AF65-F5344CB8AC3E}">
        <p14:creationId xmlns:p14="http://schemas.microsoft.com/office/powerpoint/2010/main" val="2860157524"/>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76" y="1769886"/>
            <a:ext cx="8915400" cy="4985980"/>
          </a:xfrm>
          <a:noFill/>
        </p:spPr>
        <p:txBody>
          <a:bodyPr>
            <a:spAutoFit/>
          </a:bodyPr>
          <a:lstStyle/>
          <a:p>
            <a:pPr>
              <a:buNone/>
            </a:pPr>
            <a:r>
              <a:rPr lang="en-US" sz="2400" b="1" dirty="0"/>
              <a:t>John 3:1-16</a:t>
            </a:r>
            <a:endParaRPr lang="en-US" sz="2000" dirty="0"/>
          </a:p>
          <a:p>
            <a:r>
              <a:rPr lang="en-US" sz="2400" b="1" dirty="0"/>
              <a:t>Jesus taught five things about the kingdom of God.</a:t>
            </a:r>
          </a:p>
          <a:p>
            <a:pPr lvl="1">
              <a:buNone/>
            </a:pPr>
            <a:r>
              <a:rPr lang="en-US" sz="2000" dirty="0"/>
              <a:t>1. The kingdom is not of </a:t>
            </a:r>
            <a:r>
              <a:rPr lang="en-US" sz="2000" i="1" dirty="0"/>
              <a:t>“earthly things,” </a:t>
            </a:r>
            <a:r>
              <a:rPr lang="en-US" sz="2000" dirty="0"/>
              <a:t>but of </a:t>
            </a:r>
            <a:r>
              <a:rPr lang="en-US" sz="2000" i="1" dirty="0"/>
              <a:t>“heavenly things.”</a:t>
            </a:r>
            <a:r>
              <a:rPr lang="en-US" sz="2000" dirty="0"/>
              <a:t> (verse 12)</a:t>
            </a:r>
          </a:p>
          <a:p>
            <a:pPr lvl="1">
              <a:buNone/>
            </a:pPr>
            <a:r>
              <a:rPr lang="en-US" sz="2000" dirty="0"/>
              <a:t>2. The kingdom would come after He ascended up to </a:t>
            </a:r>
            <a:r>
              <a:rPr lang="en-US" sz="2000" i="1" dirty="0"/>
              <a:t>“heaven.”</a:t>
            </a:r>
            <a:r>
              <a:rPr lang="en-US" sz="2000" dirty="0"/>
              <a:t> (verse 13)</a:t>
            </a:r>
          </a:p>
          <a:p>
            <a:pPr lvl="1">
              <a:buNone/>
            </a:pPr>
            <a:r>
              <a:rPr lang="en-US" sz="2000" dirty="0"/>
              <a:t>3. The Son Of Man must be </a:t>
            </a:r>
            <a:r>
              <a:rPr lang="en-US" sz="2000" i="1" dirty="0"/>
              <a:t>“lifted up” </a:t>
            </a:r>
            <a:r>
              <a:rPr lang="en-US" sz="2000" dirty="0"/>
              <a:t>as Moses lifted the serpent. (verse 14)</a:t>
            </a:r>
          </a:p>
          <a:p>
            <a:pPr lvl="1">
              <a:buNone/>
            </a:pPr>
            <a:r>
              <a:rPr lang="en-US" sz="2000" dirty="0"/>
              <a:t>4. The kingdom would consist of </a:t>
            </a:r>
            <a:r>
              <a:rPr lang="en-US" sz="2000" i="1" dirty="0"/>
              <a:t>“believers</a:t>
            </a:r>
            <a:r>
              <a:rPr lang="en-US" sz="2000" dirty="0"/>
              <a:t>” in Him, not of physical descendents of Abraham. (verse 15)</a:t>
            </a:r>
          </a:p>
          <a:p>
            <a:pPr lvl="1">
              <a:buNone/>
            </a:pPr>
            <a:r>
              <a:rPr lang="en-US" sz="2000" dirty="0"/>
              <a:t>5. God was moved to establish this kind of a kingdom because of His love for </a:t>
            </a:r>
            <a:r>
              <a:rPr lang="en-US" sz="2000" i="1" dirty="0"/>
              <a:t>“the world,” </a:t>
            </a:r>
            <a:r>
              <a:rPr lang="en-US" sz="2000" dirty="0"/>
              <a:t>not His love for Israel. (verse 16; </a:t>
            </a:r>
            <a:br>
              <a:rPr lang="en-US" sz="2000" dirty="0"/>
            </a:br>
            <a:r>
              <a:rPr lang="en-US" sz="2000" dirty="0"/>
              <a:t>cf. John 6:44-45)</a:t>
            </a:r>
          </a:p>
        </p:txBody>
      </p:sp>
      <p:sp>
        <p:nvSpPr>
          <p:cNvPr id="2" name="Title 1"/>
          <p:cNvSpPr>
            <a:spLocks noGrp="1"/>
          </p:cNvSpPr>
          <p:nvPr>
            <p:ph type="title"/>
          </p:nvPr>
        </p:nvSpPr>
        <p:spPr>
          <a:xfrm>
            <a:off x="484710" y="295736"/>
            <a:ext cx="7055380" cy="1400530"/>
          </a:xfrm>
        </p:spPr>
        <p:txBody>
          <a:bodyPr>
            <a:spAutoFit/>
          </a:bodyPr>
          <a:lstStyle/>
          <a:p>
            <a:r>
              <a:rPr lang="en-US" dirty="0">
                <a:solidFill>
                  <a:schemeClr val="tx1"/>
                </a:solidFill>
              </a:rPr>
              <a:t>The Nature Of The Kingdom</a:t>
            </a:r>
          </a:p>
        </p:txBody>
      </p:sp>
      <p:sp>
        <p:nvSpPr>
          <p:cNvPr id="4" name="Slide Number Placeholder 3"/>
          <p:cNvSpPr>
            <a:spLocks noGrp="1"/>
          </p:cNvSpPr>
          <p:nvPr>
            <p:ph type="sldNum" sz="quarter" idx="12"/>
          </p:nvPr>
        </p:nvSpPr>
        <p:spPr/>
        <p:txBody>
          <a:bodyPr/>
          <a:lstStyle/>
          <a:p>
            <a:fld id="{4B1D3969-4077-416A-9D90-6287950C0B81}" type="slidenum">
              <a:rPr lang="en-US" smtClean="0">
                <a:solidFill>
                  <a:schemeClr val="tx1"/>
                </a:solidFill>
              </a:rPr>
              <a:t>8</a:t>
            </a:fld>
            <a:endParaRPr lang="en-US" dirty="0">
              <a:solidFill>
                <a:schemeClr val="tx1"/>
              </a:solidFill>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p:cTn id="2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p:cTn id="31"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6" end="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tint val="100000"/>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432</TotalTime>
  <Words>848</Words>
  <Application>Microsoft Office PowerPoint</Application>
  <PresentationFormat>On-screen Show (4:3)</PresentationFormat>
  <Paragraphs>56</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Arial Unicode MS</vt:lpstr>
      <vt:lpstr>Calibri</vt:lpstr>
      <vt:lpstr>Century Gothic</vt:lpstr>
      <vt:lpstr>Wingdings 3</vt:lpstr>
      <vt:lpstr>Ion</vt:lpstr>
      <vt:lpstr>LESSON 17: The Life Of Christ – Ten Lepers Healed and Concerning the Kingdom</vt:lpstr>
      <vt:lpstr>Concerning the Kingdom Luke 17:20-37</vt:lpstr>
      <vt:lpstr>Concerning the Kingdom Luke 17:20-37</vt:lpstr>
      <vt:lpstr>Concerning the Kingdom Luke 17:20-37</vt:lpstr>
      <vt:lpstr>The Nature Of The Kingdom</vt:lpstr>
      <vt:lpstr>The Nature Of The Kingdom</vt:lpstr>
      <vt:lpstr>The Nature Of The Kingdom</vt:lpstr>
      <vt:lpstr>The Nature Of The Kingdom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12</cp:revision>
  <cp:lastPrinted>2022-02-05T08:44:31Z</cp:lastPrinted>
  <dcterms:created xsi:type="dcterms:W3CDTF">2022-02-02T18:07:23Z</dcterms:created>
  <dcterms:modified xsi:type="dcterms:W3CDTF">2022-02-05T08:44:48Z</dcterms:modified>
</cp:coreProperties>
</file>